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6" r:id="rId2"/>
    <p:sldId id="306" r:id="rId3"/>
    <p:sldId id="307" r:id="rId4"/>
    <p:sldId id="305" r:id="rId5"/>
    <p:sldId id="293" r:id="rId6"/>
    <p:sldId id="260" r:id="rId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53C5A"/>
    <a:srgbClr val="005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3"/>
    <p:restoredTop sz="94701"/>
  </p:normalViewPr>
  <p:slideViewPr>
    <p:cSldViewPr snapToGrid="0" snapToObjects="1">
      <p:cViewPr varScale="1">
        <p:scale>
          <a:sx n="109" d="100"/>
          <a:sy n="109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EE33F-89FF-43EA-8960-5E1E72FFDD25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E67B3-6C4C-4CE3-8F29-9F5CE6F4EF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36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18C5-BC95-41D2-9ECB-C1E88AB09A8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30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18C5-BC95-41D2-9ECB-C1E88AB09A8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68710"/>
            <a:ext cx="9144000" cy="3875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alpha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4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6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067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41171"/>
            <a:ext cx="10515600" cy="31788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8067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641171"/>
            <a:ext cx="10515600" cy="31788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21" y="686400"/>
            <a:ext cx="2782330" cy="272406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5567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4268" y="1124263"/>
            <a:ext cx="6429531" cy="46957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5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7849"/>
            <a:ext cx="10515600" cy="1085207"/>
          </a:xfrm>
          <a:prstGeom prst="rect">
            <a:avLst/>
          </a:prstGeom>
        </p:spPr>
        <p:txBody>
          <a:bodyPr anchor="t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23784"/>
            <a:ext cx="10515600" cy="8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9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823784"/>
            <a:ext cx="10515600" cy="8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>
                <a:solidFill>
                  <a:srgbClr val="005AA0">
                    <a:alpha val="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AA0">
                  <a:alpha val="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2586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8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5A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3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9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7617"/>
            <a:ext cx="9144000" cy="918817"/>
          </a:xfrm>
        </p:spPr>
        <p:txBody>
          <a:bodyPr>
            <a:normAutofit/>
          </a:bodyPr>
          <a:lstStyle/>
          <a:p>
            <a:r>
              <a:rPr lang="en-US" b="1" dirty="0" smtClean="0"/>
              <a:t>School Council – 12 May 2020</a:t>
            </a:r>
          </a:p>
          <a:p>
            <a:r>
              <a:rPr lang="en-US" dirty="0"/>
              <a:t>School Education </a:t>
            </a:r>
            <a:r>
              <a:rPr lang="en-US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7617"/>
            <a:ext cx="9144000" cy="615877"/>
          </a:xfrm>
        </p:spPr>
        <p:txBody>
          <a:bodyPr>
            <a:normAutofit/>
          </a:bodyPr>
          <a:lstStyle/>
          <a:p>
            <a:r>
              <a:rPr lang="en-US" dirty="0" smtClean="0"/>
              <a:t>Junior School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17889"/>
            <a:ext cx="10515600" cy="1325563"/>
          </a:xfrm>
        </p:spPr>
        <p:txBody>
          <a:bodyPr/>
          <a:lstStyle/>
          <a:p>
            <a:r>
              <a:rPr lang="en-AU" dirty="0" smtClean="0"/>
              <a:t>Junior Secondary Achievement Snapshot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784065"/>
              </p:ext>
            </p:extLst>
          </p:nvPr>
        </p:nvGraphicFramePr>
        <p:xfrm>
          <a:off x="1542000" y="1244423"/>
          <a:ext cx="9108000" cy="471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00">
                  <a:extLst>
                    <a:ext uri="{9D8B030D-6E8A-4147-A177-3AD203B41FA5}">
                      <a16:colId xmlns:a16="http://schemas.microsoft.com/office/drawing/2014/main" val="3180637970"/>
                    </a:ext>
                  </a:extLst>
                </a:gridCol>
                <a:gridCol w="1148400">
                  <a:extLst>
                    <a:ext uri="{9D8B030D-6E8A-4147-A177-3AD203B41FA5}">
                      <a16:colId xmlns:a16="http://schemas.microsoft.com/office/drawing/2014/main" val="2158782907"/>
                    </a:ext>
                  </a:extLst>
                </a:gridCol>
                <a:gridCol w="1148400">
                  <a:extLst>
                    <a:ext uri="{9D8B030D-6E8A-4147-A177-3AD203B41FA5}">
                      <a16:colId xmlns:a16="http://schemas.microsoft.com/office/drawing/2014/main" val="461625844"/>
                    </a:ext>
                  </a:extLst>
                </a:gridCol>
                <a:gridCol w="1148400">
                  <a:extLst>
                    <a:ext uri="{9D8B030D-6E8A-4147-A177-3AD203B41FA5}">
                      <a16:colId xmlns:a16="http://schemas.microsoft.com/office/drawing/2014/main" val="3090556648"/>
                    </a:ext>
                  </a:extLst>
                </a:gridCol>
                <a:gridCol w="1148400">
                  <a:extLst>
                    <a:ext uri="{9D8B030D-6E8A-4147-A177-3AD203B41FA5}">
                      <a16:colId xmlns:a16="http://schemas.microsoft.com/office/drawing/2014/main" val="1177372414"/>
                    </a:ext>
                  </a:extLst>
                </a:gridCol>
                <a:gridCol w="1148400">
                  <a:extLst>
                    <a:ext uri="{9D8B030D-6E8A-4147-A177-3AD203B41FA5}">
                      <a16:colId xmlns:a16="http://schemas.microsoft.com/office/drawing/2014/main" val="2588426861"/>
                    </a:ext>
                  </a:extLst>
                </a:gridCol>
                <a:gridCol w="1148400">
                  <a:extLst>
                    <a:ext uri="{9D8B030D-6E8A-4147-A177-3AD203B41FA5}">
                      <a16:colId xmlns:a16="http://schemas.microsoft.com/office/drawing/2014/main" val="3229374685"/>
                    </a:ext>
                  </a:extLst>
                </a:gridCol>
              </a:tblGrid>
              <a:tr h="67342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Measure</a:t>
                      </a:r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Year 7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Year 8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Year</a:t>
                      </a:r>
                      <a:r>
                        <a:rPr lang="en-AU" baseline="0" dirty="0" smtClean="0"/>
                        <a:t> 9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27818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T4, 2019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T1, 2020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T4, 2019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T1, 2020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T4, 2019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T1, 2020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53864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Attendance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87.5%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92.3</a:t>
                      </a:r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*%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88%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88.3</a:t>
                      </a:r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*%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87.5%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89.6</a:t>
                      </a:r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*%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752074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A/B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64.9%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68.3%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61.8%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63%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63%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56.3%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9752970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A-C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93.1%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93.4%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91.6%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90.3%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93.9%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90.3%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17252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Effort A/B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83.8%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88%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75.4%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79.9%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77%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74.7%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406722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Behaviour</a:t>
                      </a:r>
                      <a:r>
                        <a:rPr lang="en-AU" baseline="0" dirty="0" smtClean="0"/>
                        <a:t> A/B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88.1%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92.1%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81.9%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86.8%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81.3%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251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92706" y="6093070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Attendance to end of Week 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7617"/>
            <a:ext cx="9144000" cy="615877"/>
          </a:xfrm>
        </p:spPr>
        <p:txBody>
          <a:bodyPr>
            <a:normAutofit/>
          </a:bodyPr>
          <a:lstStyle/>
          <a:p>
            <a:r>
              <a:rPr lang="en-US" dirty="0" smtClean="0"/>
              <a:t>Senior School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0908" y="408474"/>
            <a:ext cx="10515600" cy="1325563"/>
          </a:xfrm>
        </p:spPr>
        <p:txBody>
          <a:bodyPr/>
          <a:lstStyle/>
          <a:p>
            <a:r>
              <a:rPr lang="en-AU" dirty="0" smtClean="0"/>
              <a:t>Senior School Achievement Snapshot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010074"/>
              </p:ext>
            </p:extLst>
          </p:nvPr>
        </p:nvGraphicFramePr>
        <p:xfrm>
          <a:off x="1658176" y="1237673"/>
          <a:ext cx="8875648" cy="471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389">
                  <a:extLst>
                    <a:ext uri="{9D8B030D-6E8A-4147-A177-3AD203B41FA5}">
                      <a16:colId xmlns:a16="http://schemas.microsoft.com/office/drawing/2014/main" val="3180637970"/>
                    </a:ext>
                  </a:extLst>
                </a:gridCol>
                <a:gridCol w="1147575">
                  <a:extLst>
                    <a:ext uri="{9D8B030D-6E8A-4147-A177-3AD203B41FA5}">
                      <a16:colId xmlns:a16="http://schemas.microsoft.com/office/drawing/2014/main" val="2158782907"/>
                    </a:ext>
                  </a:extLst>
                </a:gridCol>
                <a:gridCol w="1069205">
                  <a:extLst>
                    <a:ext uri="{9D8B030D-6E8A-4147-A177-3AD203B41FA5}">
                      <a16:colId xmlns:a16="http://schemas.microsoft.com/office/drawing/2014/main" val="461625844"/>
                    </a:ext>
                  </a:extLst>
                </a:gridCol>
                <a:gridCol w="1046661">
                  <a:extLst>
                    <a:ext uri="{9D8B030D-6E8A-4147-A177-3AD203B41FA5}">
                      <a16:colId xmlns:a16="http://schemas.microsoft.com/office/drawing/2014/main" val="3090556648"/>
                    </a:ext>
                  </a:extLst>
                </a:gridCol>
                <a:gridCol w="1013331">
                  <a:extLst>
                    <a:ext uri="{9D8B030D-6E8A-4147-A177-3AD203B41FA5}">
                      <a16:colId xmlns:a16="http://schemas.microsoft.com/office/drawing/2014/main" val="1177372414"/>
                    </a:ext>
                  </a:extLst>
                </a:gridCol>
                <a:gridCol w="1291803">
                  <a:extLst>
                    <a:ext uri="{9D8B030D-6E8A-4147-A177-3AD203B41FA5}">
                      <a16:colId xmlns:a16="http://schemas.microsoft.com/office/drawing/2014/main" val="2588426861"/>
                    </a:ext>
                  </a:extLst>
                </a:gridCol>
                <a:gridCol w="1090684">
                  <a:extLst>
                    <a:ext uri="{9D8B030D-6E8A-4147-A177-3AD203B41FA5}">
                      <a16:colId xmlns:a16="http://schemas.microsoft.com/office/drawing/2014/main" val="3229374685"/>
                    </a:ext>
                  </a:extLst>
                </a:gridCol>
              </a:tblGrid>
              <a:tr h="67342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Measure</a:t>
                      </a:r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Year 10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Year 11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Year</a:t>
                      </a:r>
                      <a:r>
                        <a:rPr lang="en-AU" baseline="0" dirty="0" smtClean="0"/>
                        <a:t> 12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227818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S2, 2019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T1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S2,2019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T1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S2, 2019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T1</a:t>
                      </a:r>
                      <a:endParaRPr lang="en-A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53864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Attendance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84.6%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88.7%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90.2%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89.7%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89.2%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90%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752074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A/B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21.9%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19.8%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14.1%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19%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13.5%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22.6%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9752970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A-C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93.8%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87.9%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89.8%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91.1%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92.2%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93.9%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17252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Effort A/B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76.9%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71.9%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72.6%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77.7%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89.7%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76.7%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406722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en-AU" dirty="0" smtClean="0"/>
                        <a:t>% Behaviour</a:t>
                      </a:r>
                      <a:r>
                        <a:rPr lang="en-AU" baseline="0" dirty="0" smtClean="0"/>
                        <a:t> A/B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85.9%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84.6%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82.9%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87.1%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74.8%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B050"/>
                          </a:solidFill>
                        </a:rPr>
                        <a:t>91.2%</a:t>
                      </a:r>
                      <a:endParaRPr lang="en-A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2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1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0067"/>
            <a:ext cx="10515600" cy="1085207"/>
          </a:xfrm>
        </p:spPr>
        <p:txBody>
          <a:bodyPr/>
          <a:lstStyle/>
          <a:p>
            <a:r>
              <a:rPr lang="en-US" dirty="0" smtClean="0"/>
              <a:t>Innovate | Cultivate | Generate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0cd7038-03b9-4eda-904e-1d001beb3ef5">
      <UserInfo>
        <DisplayName>CURETON, David</DisplayName>
        <AccountId>26</AccountId>
        <AccountType/>
      </UserInfo>
    </PPContentAuthor>
    <PPContentOwner xmlns="f0cd7038-03b9-4eda-904e-1d001beb3ef5">
      <UserInfo>
        <DisplayName/>
        <AccountId xsi:nil="true"/>
        <AccountType/>
      </UserInfo>
    </PPContentOwner>
    <PPReviewDate xmlns="f0cd7038-03b9-4eda-904e-1d001beb3ef5" xsi:nil="true"/>
    <PPModeratedDate xmlns="f0cd7038-03b9-4eda-904e-1d001beb3ef5">2020-05-19T23:00:16+00:00</PPModeratedDate>
    <PPSubmittedBy xmlns="f0cd7038-03b9-4eda-904e-1d001beb3ef5">
      <UserInfo>
        <DisplayName>CURETON, David</DisplayName>
        <AccountId>26</AccountId>
        <AccountType/>
      </UserInfo>
    </PPSubmittedBy>
    <PPPublishedNotificationAddresses xmlns="f0cd7038-03b9-4eda-904e-1d001beb3ef5" xsi:nil="true"/>
    <PublishingExpirationDate xmlns="http://schemas.microsoft.com/sharepoint/v3" xsi:nil="true"/>
    <PublishingStartDate xmlns="http://schemas.microsoft.com/sharepoint/v3" xsi:nil="true"/>
    <PPLastReviewedDate xmlns="f0cd7038-03b9-4eda-904e-1d001beb3ef5">2020-05-19T23:00:16+00:00</PPLastReviewedDate>
    <PPModeratedBy xmlns="f0cd7038-03b9-4eda-904e-1d001beb3ef5">
      <UserInfo>
        <DisplayName>CURETON, David</DisplayName>
        <AccountId>26</AccountId>
        <AccountType/>
      </UserInfo>
    </PPModeratedBy>
    <PPContentApprover xmlns="f0cd7038-03b9-4eda-904e-1d001beb3ef5">
      <UserInfo>
        <DisplayName/>
        <AccountId xsi:nil="true"/>
        <AccountType/>
      </UserInfo>
    </PPContentApprover>
    <PPLastReviewedBy xmlns="f0cd7038-03b9-4eda-904e-1d001beb3ef5">
      <UserInfo>
        <DisplayName>CURETON, David</DisplayName>
        <AccountId>26</AccountId>
        <AccountType/>
      </UserInfo>
    </PPLastReviewedBy>
    <PPSubmittedDate xmlns="f0cd7038-03b9-4eda-904e-1d001beb3ef5">2020-05-19T23:00:02+00:00</PPSubmittedDate>
    <PPReferenceNumber xmlns="f0cd7038-03b9-4eda-904e-1d001beb3e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FB38399B4954DA82B8BB8570E8D81" ma:contentTypeVersion="1" ma:contentTypeDescription="Create a new document." ma:contentTypeScope="" ma:versionID="5391e4b5b106c40667a75379f603ff3f">
  <xsd:schema xmlns:xsd="http://www.w3.org/2001/XMLSchema" xmlns:xs="http://www.w3.org/2001/XMLSchema" xmlns:p="http://schemas.microsoft.com/office/2006/metadata/properties" xmlns:ns1="http://schemas.microsoft.com/sharepoint/v3" xmlns:ns2="f0cd7038-03b9-4eda-904e-1d001beb3ef5" targetNamespace="http://schemas.microsoft.com/office/2006/metadata/properties" ma:root="true" ma:fieldsID="b84b6649d382db120af018ab4f17910d" ns1:_="" ns2:_="">
    <xsd:import namespace="http://schemas.microsoft.com/sharepoint/v3"/>
    <xsd:import namespace="f0cd7038-03b9-4eda-904e-1d001beb3ef5"/>
    <xsd:element name="properties">
      <xsd:complexType>
        <xsd:sequence>
          <xsd:element name="documentManagement">
            <xsd:complexType>
              <xsd:all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d7038-03b9-4eda-904e-1d001beb3ef5" elementFormDefault="qualified">
    <xsd:import namespace="http://schemas.microsoft.com/office/2006/documentManagement/types"/>
    <xsd:import namespace="http://schemas.microsoft.com/office/infopath/2007/PartnerControls"/>
    <xsd:element name="PPContentOwner" ma:index="8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9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0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1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2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3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4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5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6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7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18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19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E5759E-167B-452C-9E39-780AF128AAD4}"/>
</file>

<file path=customXml/itemProps2.xml><?xml version="1.0" encoding="utf-8"?>
<ds:datastoreItem xmlns:ds="http://schemas.openxmlformats.org/officeDocument/2006/customXml" ds:itemID="{38D17BAF-FF0F-4A6B-914F-CB0C322CD54D}"/>
</file>

<file path=customXml/itemProps3.xml><?xml version="1.0" encoding="utf-8"?>
<ds:datastoreItem xmlns:ds="http://schemas.openxmlformats.org/officeDocument/2006/customXml" ds:itemID="{B87C0E7D-80A3-48E6-9EF6-46E16D15FFAB}"/>
</file>

<file path=docProps/app.xml><?xml version="1.0" encoding="utf-8"?>
<Properties xmlns="http://schemas.openxmlformats.org/officeDocument/2006/extended-properties" xmlns:vt="http://schemas.openxmlformats.org/officeDocument/2006/docPropsVTypes">
  <TotalTime>10133</TotalTime>
  <Words>223</Words>
  <Application>Microsoft Office PowerPoint</Application>
  <PresentationFormat>Widescreen</PresentationFormat>
  <Paragraphs>100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Junior Secondary Achievement Snapshot</vt:lpstr>
      <vt:lpstr>PowerPoint Presentation</vt:lpstr>
      <vt:lpstr>Senior School Achievement Snapshot</vt:lpstr>
      <vt:lpstr>Innovate | Cultivate | Generate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Dobbie, Brooke (GCO-MEW)</dc:creator>
  <cp:lastModifiedBy>PILIC, Alina (apili0)</cp:lastModifiedBy>
  <cp:revision>204</cp:revision>
  <cp:lastPrinted>2019-10-29T04:14:28Z</cp:lastPrinted>
  <dcterms:created xsi:type="dcterms:W3CDTF">2017-11-08T07:02:19Z</dcterms:created>
  <dcterms:modified xsi:type="dcterms:W3CDTF">2020-05-11T03:58:32Z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0x010100C47FB38399B4954DA82B8BB8570E8D81</vt:lpwstr>
  </property>
</Properties>
</file>